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64" r:id="rId5"/>
    <p:sldId id="294" r:id="rId6"/>
    <p:sldId id="290" r:id="rId7"/>
    <p:sldId id="281" r:id="rId8"/>
    <p:sldId id="283" r:id="rId9"/>
    <p:sldId id="284" r:id="rId10"/>
    <p:sldId id="285" r:id="rId11"/>
    <p:sldId id="286" r:id="rId12"/>
    <p:sldId id="288" r:id="rId13"/>
    <p:sldId id="296" r:id="rId14"/>
    <p:sldId id="298" r:id="rId15"/>
    <p:sldId id="301" r:id="rId16"/>
    <p:sldId id="302" r:id="rId17"/>
    <p:sldId id="304" r:id="rId18"/>
    <p:sldId id="307" r:id="rId19"/>
    <p:sldId id="313" r:id="rId20"/>
    <p:sldId id="314" r:id="rId21"/>
  </p:sldIdLst>
  <p:sldSz cx="12188825" cy="6858000"/>
  <p:notesSz cx="6805613" cy="99441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4660"/>
  </p:normalViewPr>
  <p:slideViewPr>
    <p:cSldViewPr showGuides="1">
      <p:cViewPr varScale="1">
        <p:scale>
          <a:sx n="79" d="100"/>
          <a:sy n="79" d="100"/>
        </p:scale>
        <p:origin x="-114" y="-74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07.02.2019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4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07.02.2019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"/>
            <a:ext cx="7008574" cy="2276871"/>
          </a:xfrm>
        </p:spPr>
        <p:txBody>
          <a:bodyPr rtlCol="0">
            <a:normAutofit/>
          </a:bodyPr>
          <a:lstStyle/>
          <a:p>
            <a:pPr algn="just"/>
            <a:r>
              <a:rPr lang="ru-RU" sz="2400" dirty="0"/>
              <a:t>Формирование основ иноязычной речевой деятельности учащихся начальной школы как условие дальнейшего освоения предмета </a:t>
            </a:r>
            <a:r>
              <a:rPr lang="ru-RU" sz="2400" dirty="0" smtClean="0"/>
              <a:t>«иностранный </a:t>
            </a:r>
            <a:r>
              <a:rPr lang="ru-RU" sz="2400" dirty="0"/>
              <a:t>язык»: результаты регионального мониторинга по английскому языку в 5-х </a:t>
            </a:r>
            <a:r>
              <a:rPr lang="ru-RU" sz="2400" dirty="0" smtClean="0"/>
              <a:t>классах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221088"/>
            <a:ext cx="7008574" cy="1951112"/>
          </a:xfrm>
        </p:spPr>
        <p:txBody>
          <a:bodyPr rtlCol="0">
            <a:normAutofit lnSpcReduction="10000"/>
          </a:bodyPr>
          <a:lstStyle/>
          <a:p>
            <a:pPr algn="r"/>
            <a:r>
              <a:rPr lang="ru-RU" sz="1400" dirty="0"/>
              <a:t>Краевая научно-практическая конференция работников </a:t>
            </a:r>
          </a:p>
          <a:p>
            <a:pPr algn="r"/>
            <a:r>
              <a:rPr lang="ru-RU" sz="1400" dirty="0"/>
              <a:t>системы общего образования Пермского края</a:t>
            </a:r>
          </a:p>
          <a:p>
            <a:pPr algn="r"/>
            <a:r>
              <a:rPr lang="ru-RU" sz="1400" i="1" dirty="0"/>
              <a:t> «Использование результатов независимых оценок подготовки </a:t>
            </a:r>
          </a:p>
          <a:p>
            <a:pPr algn="r"/>
            <a:r>
              <a:rPr lang="ru-RU" sz="1400" i="1" dirty="0"/>
              <a:t>обучающихся в повышении качества образования </a:t>
            </a:r>
          </a:p>
          <a:p>
            <a:pPr algn="r"/>
            <a:r>
              <a:rPr lang="ru-RU" sz="1400" i="1" dirty="0"/>
              <a:t>и совершенствовании основных образовательных программ»</a:t>
            </a:r>
          </a:p>
          <a:p>
            <a:pPr algn="r"/>
            <a:r>
              <a:rPr lang="ru-RU" sz="1400" i="1" dirty="0" smtClean="0"/>
              <a:t>07.02.2019</a:t>
            </a:r>
            <a:endParaRPr lang="ru-RU" sz="1400" i="1" dirty="0"/>
          </a:p>
          <a:p>
            <a:pPr algn="r" rtl="0"/>
            <a:endParaRPr lang="ru-RU" sz="1200" dirty="0" smtClean="0"/>
          </a:p>
          <a:p>
            <a:pPr algn="r" rtl="0"/>
            <a:r>
              <a:rPr lang="ru-RU" sz="1200" dirty="0" smtClean="0"/>
              <a:t>Афанасьева М.П.,</a:t>
            </a:r>
          </a:p>
          <a:p>
            <a:pPr algn="r" rtl="0"/>
            <a:r>
              <a:rPr lang="ru-RU" sz="1200" dirty="0" smtClean="0"/>
              <a:t> старший научный сотрудник </a:t>
            </a:r>
          </a:p>
          <a:p>
            <a:pPr algn="r" rtl="0"/>
            <a:r>
              <a:rPr lang="ru-RU" sz="1200" dirty="0" smtClean="0"/>
              <a:t>отдела оценки качества образования ГАУ ДПО ИРО ПК</a:t>
            </a:r>
          </a:p>
          <a:p>
            <a:pPr algn="r" rtl="0"/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4004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Анализ «Чтение»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620688"/>
            <a:ext cx="10157354" cy="6408712"/>
          </a:xfrm>
        </p:spPr>
        <p:txBody>
          <a:bodyPr/>
          <a:lstStyle/>
          <a:p>
            <a:r>
              <a:rPr lang="ru-RU" dirty="0" smtClean="0"/>
              <a:t>Чтение про себя с пониманием небольшого текста, построенного на знакомом лексическом материале</a:t>
            </a:r>
          </a:p>
          <a:p>
            <a:r>
              <a:rPr lang="ru-RU" dirty="0"/>
              <a:t>Чтение про себя с пониманием небольшого текста, построенного </a:t>
            </a:r>
            <a:r>
              <a:rPr lang="ru-RU" dirty="0" smtClean="0"/>
              <a:t>как на изученном  </a:t>
            </a:r>
            <a:r>
              <a:rPr lang="ru-RU" dirty="0"/>
              <a:t>лексическом </a:t>
            </a:r>
            <a:r>
              <a:rPr lang="ru-RU" dirty="0" smtClean="0"/>
              <a:t>материале, так и новом, умение находить в тексте нужную информацию.</a:t>
            </a:r>
          </a:p>
          <a:p>
            <a:r>
              <a:rPr lang="ru-RU" dirty="0" smtClean="0"/>
              <a:t>Небольшие тексты – 150-200 слов.</a:t>
            </a:r>
          </a:p>
          <a:p>
            <a:r>
              <a:rPr lang="ru-RU" dirty="0" smtClean="0"/>
              <a:t>Процент выполнения задания 2 – </a:t>
            </a:r>
            <a:r>
              <a:rPr lang="ru-RU" b="1" dirty="0" smtClean="0"/>
              <a:t>82,6.</a:t>
            </a:r>
            <a:endParaRPr lang="ru-RU" b="1" dirty="0"/>
          </a:p>
          <a:p>
            <a:r>
              <a:rPr lang="ru-RU" dirty="0" smtClean="0"/>
              <a:t>В целом можно говорить о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базовых умений чтения с пониманием основного содержания текста.</a:t>
            </a:r>
            <a:endParaRPr lang="ru-RU" dirty="0"/>
          </a:p>
          <a:p>
            <a:r>
              <a:rPr lang="ru-RU" dirty="0" smtClean="0"/>
              <a:t>Задание  2 – ответ в тексте о попугае выбирают вариант «</a:t>
            </a:r>
            <a:r>
              <a:rPr lang="en-US" dirty="0" smtClean="0"/>
              <a:t>wild animal</a:t>
            </a:r>
            <a:r>
              <a:rPr lang="ru-RU" dirty="0" smtClean="0"/>
              <a:t>», путают темы «</a:t>
            </a:r>
            <a:r>
              <a:rPr lang="en-US" dirty="0" smtClean="0"/>
              <a:t>Climate</a:t>
            </a:r>
            <a:r>
              <a:rPr lang="ru-RU" dirty="0" smtClean="0"/>
              <a:t>» и</a:t>
            </a:r>
            <a:r>
              <a:rPr lang="en-US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Seasons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21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616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980728"/>
            <a:ext cx="10157354" cy="5191472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/>
              <a:t>Задание 3 проверяло умение находить требуемую информацию в тексте. Процент выполнения – </a:t>
            </a:r>
            <a:r>
              <a:rPr lang="ru-RU" sz="2200" b="1" dirty="0" smtClean="0"/>
              <a:t>52%. </a:t>
            </a:r>
            <a:r>
              <a:rPr lang="ru-RU" sz="2200" dirty="0" smtClean="0"/>
              <a:t>(Из них 2% не справились совсем).</a:t>
            </a:r>
          </a:p>
          <a:p>
            <a:r>
              <a:rPr lang="ru-RU" sz="2200" dirty="0" smtClean="0"/>
              <a:t>Поисковый вид чтения  предполагает более высокий уровень умения чтения – цель-поиск определенной информации без глубокого осмысления содержания. </a:t>
            </a:r>
          </a:p>
          <a:p>
            <a:r>
              <a:rPr lang="ru-RU" sz="2000" dirty="0" smtClean="0"/>
              <a:t>Учащиеся </a:t>
            </a:r>
            <a:r>
              <a:rPr lang="ru-RU" sz="2000" dirty="0"/>
              <a:t>допускают </a:t>
            </a:r>
            <a:r>
              <a:rPr lang="ru-RU" sz="2000" dirty="0" smtClean="0"/>
              <a:t>ошибки</a:t>
            </a:r>
            <a:r>
              <a:rPr lang="ru-RU" sz="2000" dirty="0"/>
              <a:t>, вызванные неумением сравнивать, обобщать, давать прочитанному оценку. В целом, самый высокий результат выполнения задания № 3 в двух вариантах показали 23,5% учащихся, правильно ответив на все вопросы задания. </a:t>
            </a:r>
            <a:endParaRPr lang="ru-RU" sz="2000" dirty="0" smtClean="0"/>
          </a:p>
          <a:p>
            <a:r>
              <a:rPr lang="ru-RU" sz="2000" dirty="0" smtClean="0"/>
              <a:t>26</a:t>
            </a:r>
            <a:r>
              <a:rPr lang="ru-RU" sz="2000" dirty="0"/>
              <a:t>% участников  тестирования набрали от 0 до 1 балла из пяти возможных, что свидетельствует о низкой подготовленности учащихся к выполнению заданий по чтению с целью поиска выборочной информации. Очевиден факт недостаточной работы </a:t>
            </a:r>
            <a:r>
              <a:rPr lang="ru-RU" sz="2000" dirty="0" smtClean="0"/>
              <a:t>по </a:t>
            </a:r>
            <a:r>
              <a:rPr lang="ru-RU" sz="2000" dirty="0"/>
              <a:t>формированию навыков чтения с разными целевыми установками.</a:t>
            </a:r>
          </a:p>
          <a:p>
            <a:endParaRPr lang="ru-RU" sz="2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20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260648"/>
            <a:ext cx="10157354" cy="6552728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/>
              <a:t> В качестве рекомендаций учителям предлагаем следующее:</a:t>
            </a:r>
          </a:p>
          <a:p>
            <a:r>
              <a:rPr lang="ru-RU" sz="3400" dirty="0"/>
              <a:t> 1. При обучении чтению важно  научить школьников читать тексты разных жанровой направленности, понимать и осмысливать их содержание в зависимости от поставленной образовательной задачи. </a:t>
            </a:r>
            <a:r>
              <a:rPr lang="ru-RU" sz="3400" dirty="0" smtClean="0"/>
              <a:t>Следует </a:t>
            </a:r>
            <a:r>
              <a:rPr lang="ru-RU" sz="3400" dirty="0"/>
              <a:t>учитывать познавательные потребности, возрастные и индивидуально-психологические особенности детей и максимально эффективно использовать активные формы обучения чтению на английском языке. </a:t>
            </a:r>
          </a:p>
          <a:p>
            <a:r>
              <a:rPr lang="ru-RU" sz="3400" dirty="0"/>
              <a:t>2. </a:t>
            </a:r>
            <a:r>
              <a:rPr lang="ru-RU" sz="3400" dirty="0" smtClean="0"/>
              <a:t>Тексты </a:t>
            </a:r>
            <a:r>
              <a:rPr lang="ru-RU" sz="3400" dirty="0"/>
              <a:t>должны быть информативны, разнообразны по жанру и тематике, аутентичны.</a:t>
            </a:r>
          </a:p>
          <a:p>
            <a:r>
              <a:rPr lang="ru-RU" sz="3400" dirty="0"/>
              <a:t>3. Негативная практика  перевода текстов на русский язык как средство контроля понимания содержания не должна применяться учителями как основной вид контроля. Современные подходы к обучению иностранному языку ориентированы на </a:t>
            </a:r>
            <a:r>
              <a:rPr lang="ru-RU" sz="3400" dirty="0" err="1"/>
              <a:t>беспереводное</a:t>
            </a:r>
            <a:r>
              <a:rPr lang="ru-RU" sz="3400" dirty="0"/>
              <a:t> понимание текстов с целью понимания основного содержания.</a:t>
            </a:r>
          </a:p>
          <a:p>
            <a:r>
              <a:rPr lang="ru-RU" sz="3400" dirty="0"/>
              <a:t>4.Формирование навыков чтения должно сопровождаться постоянным тренингом. Важно обучать учащихся  выполнять задания в строго отведенное время, концентрируя внимание на выполнении конкретного задания. Обучать технике чтения необходимо, используя в обучении все виды чтения: с пониманием   основного   содержания, с  извлечением    необходимой    информации, с полным  пониманием прочитанного. Нежелательно использовать один и тот же текст с разными целевыми установками, т. к. у учащихся теряется познавательный  интерес к прочитанной информации.</a:t>
            </a:r>
          </a:p>
          <a:p>
            <a:r>
              <a:rPr lang="ru-RU" sz="3400" dirty="0"/>
              <a:t>5. Использование современных учебных пособий является важной составляющей успешного обучения иностранному языку. При этом необходимо адекватно использовать другие  информационные источники для привития интереса и  обеспечения потребности в чтении.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2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4004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Грамматика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404664"/>
            <a:ext cx="10157354" cy="6336704"/>
          </a:xfrm>
        </p:spPr>
        <p:txBody>
          <a:bodyPr>
            <a:noAutofit/>
          </a:bodyPr>
          <a:lstStyle/>
          <a:p>
            <a:r>
              <a:rPr lang="ru-RU" sz="1200" dirty="0"/>
              <a:t>Средний  процент выполнения   Задания 4  - </a:t>
            </a:r>
            <a:r>
              <a:rPr lang="ru-RU" sz="1200" b="1" dirty="0"/>
              <a:t>  21,1%.</a:t>
            </a:r>
            <a:endParaRPr lang="ru-RU" sz="1200" dirty="0"/>
          </a:p>
          <a:p>
            <a:r>
              <a:rPr lang="ru-RU" sz="1200" dirty="0"/>
              <a:t>Лишь  пятая часть  пятиклассников правильно определили необходимость использования соответствующей глагольной формы </a:t>
            </a:r>
            <a:r>
              <a:rPr lang="en-US" sz="1200" dirty="0"/>
              <a:t>Past Simple</a:t>
            </a:r>
            <a:r>
              <a:rPr lang="ru-RU" sz="1200" dirty="0"/>
              <a:t>, </a:t>
            </a:r>
            <a:r>
              <a:rPr lang="en-US" sz="1200" dirty="0"/>
              <a:t>Present Simple</a:t>
            </a:r>
            <a:r>
              <a:rPr lang="ru-RU" sz="1200" dirty="0"/>
              <a:t>  или  </a:t>
            </a:r>
            <a:r>
              <a:rPr lang="en-US" sz="1200" dirty="0"/>
              <a:t>Future Simple Tense</a:t>
            </a:r>
            <a:r>
              <a:rPr lang="ru-RU" sz="1200" dirty="0"/>
              <a:t> ,  показали умение  образовывать  степени сравнения прилагательных.   </a:t>
            </a:r>
          </a:p>
          <a:p>
            <a:r>
              <a:rPr lang="ru-RU" sz="1200" dirty="0"/>
              <a:t>Недопустимо много  (%) учащихся продемонстрировали незнание форм глагола </a:t>
            </a:r>
            <a:r>
              <a:rPr lang="ru-RU" sz="1200" dirty="0" err="1"/>
              <a:t>to</a:t>
            </a:r>
            <a:r>
              <a:rPr lang="ru-RU" sz="1200" dirty="0"/>
              <a:t> </a:t>
            </a:r>
            <a:r>
              <a:rPr lang="ru-RU" sz="1200" dirty="0" err="1"/>
              <a:t>be</a:t>
            </a:r>
            <a:r>
              <a:rPr lang="ru-RU" sz="1200" dirty="0"/>
              <a:t> в настоящем и прошедшем времени,  сделали  много ошибок в образовании форм прошедшего времени  правильных и неправильных глаголов,  отрицательной формы глаголов  в  </a:t>
            </a:r>
            <a:r>
              <a:rPr lang="en-US" sz="1200" dirty="0"/>
              <a:t>Present Simple</a:t>
            </a:r>
            <a:r>
              <a:rPr lang="ru-RU" sz="1200" dirty="0"/>
              <a:t> , допустили ошибки в степенях сравнения прилагательных.</a:t>
            </a:r>
          </a:p>
          <a:p>
            <a:r>
              <a:rPr lang="ru-RU" sz="1200" dirty="0"/>
              <a:t>Общее понимание текста  должно было подсказать выбор необходимого времени, так как в предложениях имеются подсказки-маркеры  в виде обстоятельств времени (</a:t>
            </a:r>
            <a:r>
              <a:rPr lang="ru-RU" sz="1200" dirty="0" err="1"/>
              <a:t>two</a:t>
            </a:r>
            <a:r>
              <a:rPr lang="ru-RU" sz="1200" dirty="0"/>
              <a:t> </a:t>
            </a:r>
            <a:r>
              <a:rPr lang="ru-RU" sz="1200" dirty="0" err="1"/>
              <a:t>years</a:t>
            </a:r>
            <a:r>
              <a:rPr lang="ru-RU" sz="1200" dirty="0"/>
              <a:t> </a:t>
            </a:r>
            <a:r>
              <a:rPr lang="ru-RU" sz="1200" dirty="0" err="1"/>
              <a:t>ago</a:t>
            </a:r>
            <a:r>
              <a:rPr lang="ru-RU" sz="1200" dirty="0"/>
              <a:t>, </a:t>
            </a:r>
            <a:r>
              <a:rPr lang="ru-RU" sz="1200" dirty="0" err="1"/>
              <a:t>now</a:t>
            </a:r>
            <a:r>
              <a:rPr lang="ru-RU" sz="1200" dirty="0"/>
              <a:t>, </a:t>
            </a:r>
            <a:r>
              <a:rPr lang="ru-RU" sz="1200" dirty="0" err="1"/>
              <a:t>next</a:t>
            </a:r>
            <a:r>
              <a:rPr lang="ru-RU" sz="1200" dirty="0"/>
              <a:t> </a:t>
            </a:r>
            <a:r>
              <a:rPr lang="ru-RU" sz="1200" dirty="0" err="1"/>
              <a:t>year</a:t>
            </a:r>
            <a:r>
              <a:rPr lang="ru-RU" sz="1200" dirty="0"/>
              <a:t> ).  И тем не менее, мы находим ответы  типа </a:t>
            </a:r>
            <a:r>
              <a:rPr lang="en-US" sz="1200" dirty="0"/>
              <a:t>Next summer Henry </a:t>
            </a:r>
            <a:r>
              <a:rPr lang="en-US" sz="1200" u="sng" dirty="0"/>
              <a:t>play</a:t>
            </a:r>
            <a:r>
              <a:rPr lang="ru-RU" sz="1200" dirty="0"/>
              <a:t>…, </a:t>
            </a:r>
            <a:r>
              <a:rPr lang="en-US" sz="1200" dirty="0"/>
              <a:t>Every day Henry </a:t>
            </a:r>
            <a:r>
              <a:rPr lang="en-US" sz="1200" u="sng" dirty="0"/>
              <a:t>run</a:t>
            </a:r>
            <a:r>
              <a:rPr lang="ru-RU" sz="1200" dirty="0"/>
              <a:t>… </a:t>
            </a:r>
            <a:r>
              <a:rPr lang="en-US" sz="1200" dirty="0"/>
              <a:t>Last year  his football team </a:t>
            </a:r>
            <a:r>
              <a:rPr lang="en-US" sz="1200" u="sng" dirty="0"/>
              <a:t>become</a:t>
            </a:r>
            <a:r>
              <a:rPr lang="en-US" sz="1200" dirty="0"/>
              <a:t>… ). </a:t>
            </a:r>
            <a:endParaRPr lang="ru-RU" sz="1200" dirty="0"/>
          </a:p>
          <a:p>
            <a:r>
              <a:rPr lang="ru-RU" sz="1200" dirty="0"/>
              <a:t>К сожалению</a:t>
            </a:r>
            <a:r>
              <a:rPr lang="en-US" sz="1200" dirty="0"/>
              <a:t>, </a:t>
            </a:r>
            <a:r>
              <a:rPr lang="ru-RU" sz="1200" dirty="0"/>
              <a:t>типичными ошибками также являются</a:t>
            </a:r>
            <a:r>
              <a:rPr lang="en-US" sz="1200" dirty="0"/>
              <a:t>   </a:t>
            </a:r>
            <a:r>
              <a:rPr lang="ru-RU" sz="1200" dirty="0"/>
              <a:t>незнание степеней сравнения прилагательных</a:t>
            </a:r>
            <a:r>
              <a:rPr lang="en-US" sz="1200" dirty="0"/>
              <a:t>  (I think he will be the </a:t>
            </a:r>
            <a:r>
              <a:rPr lang="en-US" sz="1200" u="sng" dirty="0"/>
              <a:t>good  </a:t>
            </a:r>
            <a:r>
              <a:rPr lang="en-US" sz="1200" dirty="0"/>
              <a:t>footballer in the world.  … it is the i</a:t>
            </a:r>
            <a:r>
              <a:rPr lang="en-US" sz="1200" u="sng" dirty="0"/>
              <a:t>nteresting </a:t>
            </a:r>
            <a:r>
              <a:rPr lang="en-US" sz="1200" dirty="0"/>
              <a:t>job in the world.)</a:t>
            </a:r>
            <a:endParaRPr lang="ru-RU" sz="1200" dirty="0"/>
          </a:p>
          <a:p>
            <a:r>
              <a:rPr lang="ru-RU" sz="1200" dirty="0"/>
              <a:t>Следует отметить, что отмеченные в проанализированных заданиях ошибки свидетельствуют не только о пробелах в грамматических знаниях и недостаточном уровне </a:t>
            </a:r>
            <a:r>
              <a:rPr lang="ru-RU" sz="1200" dirty="0" err="1"/>
              <a:t>сформированности</a:t>
            </a:r>
            <a:r>
              <a:rPr lang="ru-RU" sz="1200" dirty="0"/>
              <a:t> грамматических навыков, но и о низком уровне </a:t>
            </a:r>
            <a:r>
              <a:rPr lang="ru-RU" sz="1200" dirty="0" err="1"/>
              <a:t>сформированности</a:t>
            </a:r>
            <a:r>
              <a:rPr lang="ru-RU" sz="1200" dirty="0"/>
              <a:t> умений чтения. </a:t>
            </a:r>
            <a:endParaRPr lang="ru-RU" sz="1200" dirty="0" smtClean="0"/>
          </a:p>
          <a:p>
            <a:r>
              <a:rPr lang="ru-RU" sz="1200" dirty="0" smtClean="0"/>
              <a:t>При </a:t>
            </a:r>
            <a:r>
              <a:rPr lang="ru-RU" sz="1200" dirty="0"/>
              <a:t>обучении грамматике следует принимать во внимание   связь разных видов речевой деятельности. Языковые навыки являются основой речевых умений и должны формироваться в неразрывном единстве. Современные подходы к преподаванию иностранных языков диктуют функциональный принцип и обучение грамматике в коммуникативно- значимом контексте, а  не на отдельных предложениях. Можно рекомендовать увеличение доли заданий по грамматике, построенных на связных текстах; обязательный анализ использования изучаемого грамматического явления в связном тексте; переход от репродуктивных к условно-продуктивным и продуктивным заданиям для формирования грамматических навыков.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8588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40047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Лексика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9796" y="620688"/>
            <a:ext cx="10724867" cy="59766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Навыки использования лексических единиц в коммуникативно-значимом контексте. Предложен короткий связный диалог с пропусками, которые надо заполнить, выбрав нужные слова .</a:t>
            </a:r>
          </a:p>
          <a:p>
            <a:r>
              <a:rPr lang="ru-RU" dirty="0" smtClean="0"/>
              <a:t>Процент выполнения – </a:t>
            </a:r>
            <a:r>
              <a:rPr lang="ru-RU" b="1" dirty="0" smtClean="0"/>
              <a:t>50,2%</a:t>
            </a:r>
          </a:p>
          <a:p>
            <a:r>
              <a:rPr lang="ru-RU" dirty="0"/>
              <a:t>Несмотря на очень простой текст диалога и активную, употребительную лексику, предложенную для заполнения пропусков, процент выполнения данного задания не высок - правильно выполнили задание лишь половина учащихся.</a:t>
            </a:r>
          </a:p>
          <a:p>
            <a:r>
              <a:rPr lang="ru-RU" dirty="0" smtClean="0"/>
              <a:t>Рекомендации </a:t>
            </a:r>
            <a:r>
              <a:rPr lang="ru-RU" dirty="0"/>
              <a:t>по формированию лексических навыков близки по своей сути к рекомендациям по формированию грамматических навыков. Бесполезно заучивать грамматические правила без выхода в продуктивные задания, и бесполезно заучивать списки слов без выхода в продукцию. Современные подходы к преподаванию иностранных языков диктуют функциональный принцип и обучение лексике в коммуникативно-значимом контексте. Можно рекомендовать увеличение доли заданий по лексике, построенных на связных текстах;  обязательный анализ использования изучаемой лексики в связном тексте; переход от репродуктивных к условно-продуктивным и продуктивным заданиям для формирования лексических навыков.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0303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979612" y="333376"/>
            <a:ext cx="8229600" cy="1008063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altLang="ru-RU" sz="1600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i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i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i="1" u="sng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6. А</a:t>
            </a:r>
            <a:r>
              <a:rPr lang="ru-RU" altLang="ru-RU" sz="2000" i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нглийский школьник Джон хочет найти друга по переписке из России. Прочитай письмо и ответь на вопросы Джона.</a:t>
            </a:r>
            <a:r>
              <a:rPr lang="ru-RU" altLang="ru-RU"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>
              <a:solidFill>
                <a:schemeClr val="tx2"/>
              </a:solidFill>
            </a:endParaRPr>
          </a:p>
        </p:txBody>
      </p:sp>
      <p:sp>
        <p:nvSpPr>
          <p:cNvPr id="27651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altLang="ru-RU" sz="1800" i="1" u="sng">
                <a:latin typeface="Times New Roman" panose="02020603050405020304" pitchFamily="18" charset="0"/>
                <a:cs typeface="Times New Roman" panose="02020603050405020304" pitchFamily="18" charset="0"/>
              </a:rPr>
              <a:t>В твоем письме должна быть следующая информация</a:t>
            </a:r>
            <a:r>
              <a:rPr lang="ru-RU" altLang="ru-RU" sz="1800" i="1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alt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"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Как тебя зовут;</a:t>
            </a:r>
          </a:p>
          <a:p>
            <a:pPr>
              <a:buFont typeface="Wingdings" panose="05000000000000000000" pitchFamily="2" charset="2"/>
              <a:buChar char=""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твое любимое время года  и почему;</a:t>
            </a:r>
          </a:p>
          <a:p>
            <a:pPr>
              <a:buFont typeface="Wingdings" panose="05000000000000000000" pitchFamily="2" charset="2"/>
              <a:buChar char=""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 какие игры ты любишь играть.</a:t>
            </a:r>
          </a:p>
          <a:p>
            <a:endParaRPr lang="ru-RU" alt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612" y="1600200"/>
            <a:ext cx="4038600" cy="478155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dirty="0">
                <a:latin typeface="Times New Roman"/>
                <a:ea typeface="Times New Roman"/>
              </a:rPr>
              <a:t>Dear friend,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dirty="0">
                <a:latin typeface="Times New Roman"/>
                <a:ea typeface="Times New Roman"/>
              </a:rPr>
              <a:t>My name is John. I am writing to tell you about my </a:t>
            </a:r>
            <a:r>
              <a:rPr lang="en-US" sz="1600" dirty="0" err="1">
                <a:latin typeface="Times New Roman"/>
                <a:ea typeface="Times New Roman"/>
              </a:rPr>
              <a:t>favourite</a:t>
            </a:r>
            <a:r>
              <a:rPr lang="en-US" sz="1600" dirty="0">
                <a:latin typeface="Times New Roman"/>
                <a:ea typeface="Times New Roman"/>
              </a:rPr>
              <a:t> season. It’s winter. I like winter because I can ski and sledge. Sometimes I like to play snowballs. In winter we celebrate </a:t>
            </a:r>
            <a:r>
              <a:rPr lang="ru-RU" sz="1600" dirty="0" err="1">
                <a:latin typeface="Times New Roman"/>
                <a:ea typeface="Times New Roman"/>
              </a:rPr>
              <a:t>the</a:t>
            </a:r>
            <a:r>
              <a:rPr lang="ru-RU" sz="1600" dirty="0">
                <a:latin typeface="Times New Roman"/>
                <a:ea typeface="Times New Roman"/>
              </a:rPr>
              <a:t> </a:t>
            </a:r>
            <a:r>
              <a:rPr lang="ru-RU" sz="1600" dirty="0" err="1">
                <a:latin typeface="Times New Roman"/>
                <a:ea typeface="Times New Roman"/>
              </a:rPr>
              <a:t>New</a:t>
            </a:r>
            <a:r>
              <a:rPr lang="en-US" sz="1600" dirty="0">
                <a:latin typeface="Times New Roman"/>
                <a:ea typeface="Times New Roman"/>
              </a:rPr>
              <a:t> Year’s Day. I like to give presents to my parents and friends. 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dirty="0">
                <a:latin typeface="Times New Roman"/>
                <a:ea typeface="Times New Roman"/>
              </a:rPr>
              <a:t>What is your </a:t>
            </a:r>
            <a:r>
              <a:rPr lang="en-US" sz="1600" dirty="0" err="1">
                <a:latin typeface="Times New Roman"/>
                <a:ea typeface="Times New Roman"/>
              </a:rPr>
              <a:t>favourite</a:t>
            </a:r>
            <a:r>
              <a:rPr lang="en-US" sz="1600" dirty="0">
                <a:latin typeface="Times New Roman"/>
                <a:ea typeface="Times New Roman"/>
              </a:rPr>
              <a:t> season?  Why? What games do you like to play? 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dirty="0">
                <a:latin typeface="Times New Roman"/>
                <a:ea typeface="Times New Roman"/>
              </a:rPr>
              <a:t>I hope to hear from you soon!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dirty="0">
                <a:latin typeface="Times New Roman"/>
                <a:ea typeface="Times New Roman"/>
              </a:rPr>
              <a:t>Best wishes,</a:t>
            </a:r>
            <a:endParaRPr lang="ru-RU" sz="1600" dirty="0">
              <a:latin typeface="Times New Roman"/>
              <a:ea typeface="Times New Roman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sz="1600" dirty="0">
                <a:latin typeface="Times New Roman"/>
                <a:ea typeface="Times New Roman"/>
              </a:rPr>
              <a:t>John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59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979612" y="-99391"/>
            <a:ext cx="8229600" cy="576063"/>
          </a:xfrm>
        </p:spPr>
        <p:txBody>
          <a:bodyPr/>
          <a:lstStyle/>
          <a:p>
            <a:r>
              <a:rPr lang="ru-RU" altLang="ru-RU" sz="1600" b="1" dirty="0"/>
              <a:t>Лексико-грамматическое оформление речи</a:t>
            </a:r>
          </a:p>
        </p:txBody>
      </p:sp>
      <p:sp>
        <p:nvSpPr>
          <p:cNvPr id="32771" name="Объект 2"/>
          <p:cNvSpPr>
            <a:spLocks noGrp="1"/>
          </p:cNvSpPr>
          <p:nvPr>
            <p:ph idx="1"/>
          </p:nvPr>
        </p:nvSpPr>
        <p:spPr>
          <a:xfrm>
            <a:off x="1979612" y="908719"/>
            <a:ext cx="8229600" cy="5217443"/>
          </a:xfrm>
        </p:spPr>
        <p:txBody>
          <a:bodyPr>
            <a:normAutofit/>
          </a:bodyPr>
          <a:lstStyle/>
          <a:p>
            <a:r>
              <a:rPr lang="ru-RU" altLang="ru-RU" sz="1600" dirty="0"/>
              <a:t>По критерию «</a:t>
            </a:r>
            <a:r>
              <a:rPr lang="ru-RU" altLang="ru-RU" sz="1600" b="1" dirty="0"/>
              <a:t>лексико-грамматическое оформление речи» </a:t>
            </a:r>
            <a:r>
              <a:rPr lang="ru-RU" altLang="ru-RU" sz="1600" dirty="0"/>
              <a:t>судим о степени </a:t>
            </a:r>
            <a:r>
              <a:rPr lang="ru-RU" altLang="ru-RU" sz="1600" dirty="0" err="1"/>
              <a:t>сформированности</a:t>
            </a:r>
            <a:r>
              <a:rPr lang="ru-RU" altLang="ru-RU" sz="1600" dirty="0"/>
              <a:t> лексических и грамматических умений и навыков. </a:t>
            </a:r>
          </a:p>
          <a:p>
            <a:r>
              <a:rPr lang="ru-RU" altLang="ru-RU" sz="1600" dirty="0"/>
              <a:t>К типичным </a:t>
            </a:r>
            <a:r>
              <a:rPr lang="ru-RU" altLang="ru-RU" sz="1600" b="1" dirty="0"/>
              <a:t>лексическим ошибкам</a:t>
            </a:r>
            <a:r>
              <a:rPr lang="ru-RU" altLang="ru-RU" sz="1600" dirty="0"/>
              <a:t> следует отнести следующие:</a:t>
            </a:r>
          </a:p>
          <a:p>
            <a:r>
              <a:rPr lang="ru-RU" altLang="ru-RU" sz="1600" dirty="0"/>
              <a:t>- незнание существительных «день рождения» (</a:t>
            </a:r>
            <a:r>
              <a:rPr lang="en-US" altLang="ru-RU" sz="1600" dirty="0"/>
              <a:t>born day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bersday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dirthday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bihday</a:t>
            </a:r>
            <a:r>
              <a:rPr lang="ru-RU" altLang="ru-RU" sz="1600" dirty="0"/>
              <a:t>), названий времен года (</a:t>
            </a:r>
            <a:r>
              <a:rPr lang="en-US" altLang="ru-RU" sz="1600" dirty="0" err="1"/>
              <a:t>leto</a:t>
            </a:r>
            <a:r>
              <a:rPr lang="ru-RU" altLang="ru-RU" sz="1600" dirty="0"/>
              <a:t>*, </a:t>
            </a:r>
            <a:r>
              <a:rPr lang="en-US" altLang="ru-RU" sz="1600" dirty="0" err="1"/>
              <a:t>zima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ocen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letom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summy</a:t>
            </a:r>
            <a:r>
              <a:rPr lang="ru-RU" altLang="ru-RU" sz="1600" dirty="0"/>
              <a:t>), названий игр: прятки – </a:t>
            </a:r>
            <a:r>
              <a:rPr lang="en-US" altLang="ru-RU" sz="1600" dirty="0" err="1"/>
              <a:t>pratki</a:t>
            </a:r>
            <a:r>
              <a:rPr lang="ru-RU" altLang="ru-RU" sz="1600" dirty="0"/>
              <a:t>; </a:t>
            </a:r>
            <a:r>
              <a:rPr lang="en-US" altLang="ru-RU" sz="1600" dirty="0"/>
              <a:t>hide</a:t>
            </a:r>
            <a:r>
              <a:rPr lang="ru-RU" altLang="ru-RU" sz="1600" dirty="0"/>
              <a:t> –</a:t>
            </a:r>
            <a:r>
              <a:rPr lang="en-US" altLang="ru-RU" sz="1600" dirty="0"/>
              <a:t>and</a:t>
            </a:r>
            <a:r>
              <a:rPr lang="ru-RU" altLang="ru-RU" sz="1600" dirty="0"/>
              <a:t>-</a:t>
            </a:r>
            <a:r>
              <a:rPr lang="en-US" altLang="ru-RU" sz="1600" dirty="0"/>
              <a:t>six</a:t>
            </a:r>
            <a:r>
              <a:rPr lang="ru-RU" altLang="ru-RU" sz="1600" dirty="0"/>
              <a:t>; компьютерные игры – </a:t>
            </a:r>
            <a:r>
              <a:rPr lang="en-US" altLang="ru-RU" sz="1600" dirty="0" err="1"/>
              <a:t>compite</a:t>
            </a:r>
            <a:r>
              <a:rPr lang="en-US" altLang="ru-RU" sz="1600" dirty="0"/>
              <a:t> </a:t>
            </a:r>
            <a:r>
              <a:rPr lang="en-US" altLang="ru-RU" sz="1600" dirty="0" err="1"/>
              <a:t>geams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compyter</a:t>
            </a:r>
            <a:r>
              <a:rPr lang="en-US" altLang="ru-RU" sz="1600" dirty="0"/>
              <a:t> </a:t>
            </a:r>
            <a:r>
              <a:rPr lang="en-US" altLang="ru-RU" sz="1600" dirty="0" err="1"/>
              <a:t>gemi</a:t>
            </a:r>
            <a:r>
              <a:rPr lang="ru-RU" altLang="ru-RU" sz="1600" dirty="0"/>
              <a:t>; играть в снежки -  </a:t>
            </a:r>
            <a:r>
              <a:rPr lang="en-US" altLang="ru-RU" sz="1600" dirty="0"/>
              <a:t>play </a:t>
            </a:r>
            <a:r>
              <a:rPr lang="en-US" altLang="ru-RU" sz="1600" dirty="0" err="1"/>
              <a:t>sheshki</a:t>
            </a:r>
            <a:r>
              <a:rPr lang="ru-RU" altLang="ru-RU" sz="1600" dirty="0"/>
              <a:t>; название игровых видов спорта – </a:t>
            </a:r>
            <a:r>
              <a:rPr lang="en-US" altLang="ru-RU" sz="1600" dirty="0" err="1"/>
              <a:t>bascembool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fytby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fodbol</a:t>
            </a:r>
            <a:r>
              <a:rPr lang="ru-RU" altLang="ru-RU" sz="1600" dirty="0"/>
              <a:t>, </a:t>
            </a:r>
            <a:r>
              <a:rPr lang="en-US" altLang="ru-RU" sz="1600" dirty="0" err="1"/>
              <a:t>penerdall</a:t>
            </a:r>
            <a:r>
              <a:rPr lang="ru-RU" altLang="ru-RU" sz="1600" dirty="0"/>
              <a:t> (пионербол); музыкальных инструментов: «пианино» (</a:t>
            </a:r>
            <a:r>
              <a:rPr lang="en-US" altLang="ru-RU" sz="1600" dirty="0" err="1"/>
              <a:t>peanino</a:t>
            </a:r>
            <a:r>
              <a:rPr lang="ru-RU" altLang="ru-RU" sz="1600" dirty="0"/>
              <a:t>), «барабаны»  (</a:t>
            </a:r>
            <a:r>
              <a:rPr lang="en-US" altLang="ru-RU" sz="1600" dirty="0" err="1"/>
              <a:t>barabans</a:t>
            </a:r>
            <a:r>
              <a:rPr lang="ru-RU" altLang="ru-RU" sz="1600" dirty="0"/>
              <a:t>);</a:t>
            </a:r>
          </a:p>
          <a:p>
            <a:r>
              <a:rPr lang="ru-RU" altLang="ru-RU" sz="1600" dirty="0"/>
              <a:t>-  неумение различать слова «</a:t>
            </a:r>
            <a:r>
              <a:rPr lang="en-US" altLang="ru-RU" sz="1600" dirty="0"/>
              <a:t>game</a:t>
            </a:r>
            <a:r>
              <a:rPr lang="ru-RU" altLang="ru-RU" sz="1600" dirty="0"/>
              <a:t>» и «</a:t>
            </a:r>
            <a:r>
              <a:rPr lang="en-US" altLang="ru-RU" sz="1600" dirty="0"/>
              <a:t>play</a:t>
            </a:r>
            <a:r>
              <a:rPr lang="ru-RU" altLang="ru-RU" sz="1600" dirty="0"/>
              <a:t>», «</a:t>
            </a:r>
            <a:r>
              <a:rPr lang="en-US" altLang="ru-RU" sz="1600" dirty="0"/>
              <a:t>become</a:t>
            </a:r>
            <a:r>
              <a:rPr lang="ru-RU" altLang="ru-RU" sz="1600" dirty="0"/>
              <a:t>» и «</a:t>
            </a:r>
            <a:r>
              <a:rPr lang="en-US" altLang="ru-RU" sz="1600" dirty="0"/>
              <a:t>because</a:t>
            </a:r>
            <a:r>
              <a:rPr lang="ru-RU" altLang="ru-RU" sz="1600" dirty="0"/>
              <a:t>»;</a:t>
            </a:r>
          </a:p>
          <a:p>
            <a:r>
              <a:rPr lang="ru-RU" altLang="ru-RU" sz="1600" dirty="0"/>
              <a:t>- незнание глаголов «рисовать» (</a:t>
            </a:r>
            <a:r>
              <a:rPr lang="en-US" altLang="ru-RU" sz="1600" dirty="0" err="1"/>
              <a:t>dro</a:t>
            </a:r>
            <a:r>
              <a:rPr lang="ru-RU" altLang="ru-RU" sz="1600" dirty="0"/>
              <a:t>), «плавать» (</a:t>
            </a:r>
            <a:r>
              <a:rPr lang="en-US" altLang="ru-RU" sz="1600" dirty="0" err="1"/>
              <a:t>sweem</a:t>
            </a:r>
            <a:r>
              <a:rPr lang="ru-RU" altLang="ru-RU" sz="1600" dirty="0"/>
              <a:t>), «кататься на коньках» (</a:t>
            </a:r>
            <a:r>
              <a:rPr lang="en-US" altLang="ru-RU" sz="1600" dirty="0" err="1"/>
              <a:t>skeit</a:t>
            </a:r>
            <a:r>
              <a:rPr lang="ru-RU" altLang="ru-RU" sz="1600" dirty="0"/>
              <a:t>) вместо «</a:t>
            </a:r>
            <a:r>
              <a:rPr lang="en-US" altLang="ru-RU" sz="1600" dirty="0"/>
              <a:t>ride a bike</a:t>
            </a:r>
            <a:r>
              <a:rPr lang="ru-RU" altLang="ru-RU" sz="1600" dirty="0"/>
              <a:t>» пишут «</a:t>
            </a:r>
            <a:r>
              <a:rPr lang="en-US" altLang="ru-RU" sz="1600" dirty="0"/>
              <a:t>I can </a:t>
            </a:r>
            <a:r>
              <a:rPr lang="en-US" altLang="ru-RU" sz="1600" dirty="0" err="1"/>
              <a:t>velo</a:t>
            </a:r>
            <a:r>
              <a:rPr lang="ru-RU" altLang="ru-RU" sz="1600" dirty="0"/>
              <a:t>».</a:t>
            </a:r>
          </a:p>
          <a:p>
            <a:r>
              <a:rPr lang="ru-RU" altLang="ru-RU" sz="1600" dirty="0"/>
              <a:t>*- есть целый класс, в котором все ученики написали «</a:t>
            </a:r>
            <a:r>
              <a:rPr lang="en-US" altLang="ru-RU" sz="1600" dirty="0" err="1"/>
              <a:t>leto</a:t>
            </a:r>
            <a:r>
              <a:rPr lang="ru-RU" altLang="ru-RU" sz="1600" dirty="0"/>
              <a:t>», имея в виду «</a:t>
            </a:r>
            <a:r>
              <a:rPr lang="en-US" altLang="ru-RU" sz="1600" dirty="0"/>
              <a:t>summer</a:t>
            </a:r>
            <a:r>
              <a:rPr lang="ru-RU" altLang="ru-RU" sz="1600" dirty="0"/>
              <a:t>».</a:t>
            </a:r>
          </a:p>
          <a:p>
            <a:endParaRPr lang="ru-RU" alt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9640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3284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620688"/>
            <a:ext cx="10157354" cy="612068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/>
              <a:t>Результаты </a:t>
            </a:r>
            <a:r>
              <a:rPr lang="ru-RU" sz="2200" b="1" dirty="0"/>
              <a:t>диагностики уровня усвоения предметного содержания по английскому языку позволяют: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выделить адреса наиболее перспективного опыта обучения иностранному языку, который может быть транслирован учителям, имеющим профессиональные затруднения;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определить, какое количество учащихся и в каких школах региона владеет необходимым спектром проверяемых знаний, умений, и навыков; 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направить усилия методических служб на рефлексию и коррекцию выявленных проблем, для оказания помощи и поддержки учителям.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По итогам диагностики представляется перспективным разработать комплекс мер, к которым относятся: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обсуждение на методическом объединении учителей иностранного языка итогов диагностической работы и включение в план работы образовательной организации проверочных работ по контролю тех видов речевой деятельности, по которым получены недостаточные результаты;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 проведение комплексного анализа результатов с целью выявления проблем каждого ученика и своевременного их преодоления. Так, можно составить программу коррекции для учащихся с низким уровнем усвоения предметного содержания и разработать программу сопутствующего повторения;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планирование работы по анализу результатов с учителями, чьи учащиеся предполагают выбирать английский язык в качестве экзамена на итоговой аттестации за курс основной школы;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выявление факторов, влияющих на   качество обучения иностранному языку (например, объем часов, наполняемость класса, используемые учителем современные оценочные технологии, выбираемые УМК, проводимый поэлементный анализ результатов каждой проверочной работы и т.п.).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/>
              <a:t>Диагностика предметных результатов по завершении курса обучения в начальной школе позволяет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-установить, что знают и понимают учащиеся на иностранном языке;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-дать общую и дифференцированную информацию о процессе преподавания и процессе учения,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-отследить индивидуальный прогресс учащихся в достижении Требований стандарта и в частности, в достижении планируемых результатах освоения программ,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-обеспечить обратную связь для учителей, учащихся и родителей,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200" dirty="0"/>
              <a:t>-отслеживать эффективность реализуемой учебной программы.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66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61649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Особенности обучения ИЯ в начальной школе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764704"/>
            <a:ext cx="10157354" cy="5407496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Заложенные в начальной школе основы владения ИЯ – условие дальнейшего успешного освоения языка.</a:t>
            </a:r>
          </a:p>
          <a:p>
            <a:r>
              <a:rPr lang="ru-RU" sz="1800" b="1" i="1" dirty="0" smtClean="0"/>
              <a:t>Особенности и трудности обучения ИЯ в начальной школе</a:t>
            </a:r>
            <a:r>
              <a:rPr lang="ru-RU" sz="1800" dirty="0" smtClean="0"/>
              <a:t>:</a:t>
            </a:r>
          </a:p>
          <a:p>
            <a:r>
              <a:rPr lang="ru-RU" sz="1800" dirty="0" smtClean="0"/>
              <a:t>Неготовность/неумение учителей работать с младшими школьниками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r>
              <a:rPr lang="ru-RU" sz="1800" dirty="0" smtClean="0"/>
              <a:t>Отсутствие осознанной внутренней потребности в изучении языка/есть природный интерес, любопытство к новому и неизвестному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r>
              <a:rPr lang="ru-RU" sz="1800" dirty="0" smtClean="0"/>
              <a:t>Слабо развито абстрактное мышление, важно, что происходит здесь и сейчас</a:t>
            </a:r>
            <a:r>
              <a:rPr lang="en-US" sz="1800" dirty="0"/>
              <a:t>.</a:t>
            </a:r>
            <a:endParaRPr lang="ru-RU" sz="1800" dirty="0" smtClean="0"/>
          </a:p>
          <a:p>
            <a:r>
              <a:rPr lang="ru-RU" sz="1800" dirty="0" smtClean="0"/>
              <a:t>Крепкая долгосрочная память/оперативная развита недостаточно, значит требуется много повторений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r>
              <a:rPr lang="ru-RU" sz="1800" dirty="0" smtClean="0"/>
              <a:t>Произвольное внимание удерживают 3-5 мин, но непроизвольное при наличии интереса –долго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r>
              <a:rPr lang="ru-RU" sz="1800" dirty="0" smtClean="0"/>
              <a:t>Отсутствие страха сделать ошибку, любят экспериментировать со словами и структурами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r>
              <a:rPr lang="ru-RU" sz="1800" dirty="0" smtClean="0"/>
              <a:t>Учитывая, что  </a:t>
            </a:r>
            <a:r>
              <a:rPr lang="ru-RU" sz="1800" dirty="0"/>
              <a:t>все свои коммуникативные задачи учащиеся решают на родном языке, овладевают иностранным языком в искусственной языковой среде и с трудом осознают необходимость в знании иностранного языка, не сложно заключить, что по всем перечисленным параметрам иностранный язык не является для младшего школьника приоритетным учебным </a:t>
            </a:r>
            <a:r>
              <a:rPr lang="ru-RU" sz="1800" dirty="0" smtClean="0"/>
              <a:t>предметом</a:t>
            </a:r>
            <a:r>
              <a:rPr lang="en-US" sz="1800" dirty="0" smtClean="0"/>
              <a:t>.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8993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544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Цели обучения иностранному языку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260648"/>
            <a:ext cx="10157354" cy="6336704"/>
          </a:xfrm>
        </p:spPr>
        <p:txBody>
          <a:bodyPr>
            <a:normAutofit/>
          </a:bodyPr>
          <a:lstStyle/>
          <a:p>
            <a:pPr indent="449580" algn="just">
              <a:lnSpc>
                <a:spcPts val="1600"/>
              </a:lnSpc>
              <a:spcAft>
                <a:spcPts val="0"/>
              </a:spcAft>
            </a:pPr>
            <a:endParaRPr lang="ru-RU" sz="1800" dirty="0" smtClean="0">
              <a:ea typeface="TimesNewRomanPSMT"/>
              <a:cs typeface="Times New Roman" panose="02020603050405020304" pitchFamily="18" charset="0"/>
            </a:endParaRPr>
          </a:p>
          <a:p>
            <a:pPr indent="449580" algn="just">
              <a:lnSpc>
                <a:spcPct val="100000"/>
              </a:lnSpc>
              <a:spcAft>
                <a:spcPts val="0"/>
              </a:spcAft>
            </a:pPr>
            <a:r>
              <a:rPr lang="ru-RU" sz="1800" dirty="0" smtClean="0">
                <a:ea typeface="TimesNewRomanPSMT"/>
                <a:cs typeface="Times New Roman" panose="02020603050405020304" pitchFamily="18" charset="0"/>
              </a:rPr>
              <a:t>Основным 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результатом обучения иностранному языку следует считать овладение речевой компетенцией, а именно умениями в говорении и письме (создании письменных текстов разных жанров и стилей), </a:t>
            </a:r>
            <a:r>
              <a:rPr lang="ru-RU" sz="1800" dirty="0" err="1">
                <a:ea typeface="TimesNewRomanPSMT"/>
                <a:cs typeface="Times New Roman" panose="02020603050405020304" pitchFamily="18" charset="0"/>
              </a:rPr>
              <a:t>аудировании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 (понимании речи на слух) и чтении. При этом коммуникативные умения говорения, письма, </a:t>
            </a:r>
            <a:r>
              <a:rPr lang="ru-RU" sz="1800" dirty="0" err="1">
                <a:ea typeface="TimesNewRomanPSMT"/>
                <a:cs typeface="Times New Roman" panose="02020603050405020304" pitchFamily="18" charset="0"/>
              </a:rPr>
              <a:t>аудирования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 и чтения базируются на владении языковыми средствами, на языковой компетенции, которая включает знание фонетических, лексических единиц и грамматических явлений, а также навыки оперирования ими в коммуникативно-значимом контексте. («Педагогические измерения» № 1, 2016 г. </a:t>
            </a:r>
            <a:r>
              <a:rPr lang="ru-RU" sz="1800" i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Вербицкая М. В., Махмурян К. С., Симкин В. Н., Соловова Е. Н.)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0000"/>
              </a:lnSpc>
            </a:pP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Интегративной целью обучения иностранному языку в начальных классах является формирование элементарной коммуникативной компетенции младшего школьника на доступном для него уровне в основных видах речевой деятельности</a:t>
            </a:r>
            <a:r>
              <a:rPr lang="ru-RU" sz="1800" dirty="0" smtClean="0">
                <a:ea typeface="TimesNewRomanPSMT"/>
                <a:cs typeface="Times New Roman" panose="02020603050405020304" pitchFamily="18" charset="0"/>
              </a:rPr>
              <a:t>:  </a:t>
            </a:r>
            <a:r>
              <a:rPr lang="ru-RU" sz="1800" dirty="0" err="1">
                <a:ea typeface="TimesNewRomanPSMT"/>
                <a:cs typeface="Times New Roman" panose="02020603050405020304" pitchFamily="18" charset="0"/>
              </a:rPr>
              <a:t>аудировании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ea typeface="TimesNewRomanPSMT"/>
                <a:cs typeface="Times New Roman" panose="02020603050405020304" pitchFamily="18" charset="0"/>
              </a:rPr>
              <a:t> говорении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ea typeface="TimesNewRomanPSMT"/>
                <a:cs typeface="Times New Roman" panose="02020603050405020304" pitchFamily="18" charset="0"/>
              </a:rPr>
              <a:t> чтении 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и </a:t>
            </a:r>
            <a:r>
              <a:rPr lang="ru-RU" sz="1800" dirty="0" smtClean="0">
                <a:ea typeface="TimesNewRomanPSMT"/>
                <a:cs typeface="Times New Roman" panose="02020603050405020304" pitchFamily="18" charset="0"/>
              </a:rPr>
              <a:t> письме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00000"/>
              </a:lnSpc>
            </a:pPr>
            <a:r>
              <a:rPr lang="ru-RU" sz="1800" dirty="0" smtClean="0">
                <a:ea typeface="TimesNewRomanPSMT"/>
                <a:cs typeface="Times New Roman" panose="02020603050405020304" pitchFamily="18" charset="0"/>
              </a:rPr>
              <a:t>Элементарная </a:t>
            </a:r>
            <a:r>
              <a:rPr lang="ru-RU" sz="1800" dirty="0">
                <a:ea typeface="TimesNewRomanPSMT"/>
                <a:cs typeface="Times New Roman" panose="02020603050405020304" pitchFamily="18" charset="0"/>
              </a:rPr>
              <a:t>коммуникативная компетенция – способность и готовность младшего школьника осуществлять межличностное и межкультурное общение с носителями языка в устной и письменной формах в ограниченном круге типичных ситуаций общения, доступных для младшего школьника.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244793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Мониторинг по английскому языку как элемент региональной системы оценки качества образования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2017 год – Мониторинг предметных результатов ФГОС НОО по английскому языку </a:t>
            </a:r>
            <a:r>
              <a:rPr lang="ru-RU" sz="1800" dirty="0"/>
              <a:t>(</a:t>
            </a:r>
            <a:r>
              <a:rPr lang="ru-RU" sz="1800" b="1" dirty="0"/>
              <a:t>1786</a:t>
            </a:r>
            <a:r>
              <a:rPr lang="ru-RU" sz="1800" dirty="0"/>
              <a:t> участников) </a:t>
            </a:r>
          </a:p>
          <a:p>
            <a:r>
              <a:rPr lang="ru-RU" dirty="0" smtClean="0"/>
              <a:t>2018 год – Мониторинг по английскому языку за курс 8-го и 10-го классов в школах, реализующих программы углубленного изучения английского языка </a:t>
            </a:r>
            <a:r>
              <a:rPr lang="ru-RU" sz="1800" dirty="0"/>
              <a:t>(</a:t>
            </a:r>
            <a:r>
              <a:rPr lang="ru-RU" sz="1800" b="1" dirty="0"/>
              <a:t>194</a:t>
            </a:r>
            <a:r>
              <a:rPr lang="ru-RU" sz="1800" dirty="0"/>
              <a:t> участника в 8-х классах, </a:t>
            </a:r>
            <a:r>
              <a:rPr lang="ru-RU" sz="1800" b="1" dirty="0"/>
              <a:t>124</a:t>
            </a:r>
            <a:r>
              <a:rPr lang="ru-RU" sz="1800" dirty="0"/>
              <a:t> участника в 10-х классах). </a:t>
            </a:r>
          </a:p>
          <a:p>
            <a:r>
              <a:rPr lang="ru-RU" dirty="0" smtClean="0"/>
              <a:t>2018 год – онлайн тестирование по английскому языку </a:t>
            </a:r>
            <a:r>
              <a:rPr lang="ru-RU" sz="1400" dirty="0"/>
              <a:t>(</a:t>
            </a:r>
            <a:r>
              <a:rPr lang="ru-RU" sz="1400" b="1" dirty="0"/>
              <a:t>21845</a:t>
            </a:r>
            <a:r>
              <a:rPr lang="ru-RU" sz="1400" dirty="0"/>
              <a:t> участников)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88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-531440"/>
            <a:ext cx="10157354" cy="136815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Мониторинг предметных результатов по английскому языку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268760"/>
            <a:ext cx="10157354" cy="490344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Цель – оценка уровня освоения </a:t>
            </a:r>
            <a:r>
              <a:rPr lang="ru-RU" sz="1800" smtClean="0"/>
              <a:t>предметных результатовы </a:t>
            </a:r>
            <a:r>
              <a:rPr lang="ru-RU" sz="1800" dirty="0" smtClean="0"/>
              <a:t>по английскому языку учащимися 5-х классов, завершивших обучение в начальной школе.</a:t>
            </a:r>
          </a:p>
          <a:p>
            <a:r>
              <a:rPr lang="ru-RU" sz="1800" dirty="0" smtClean="0"/>
              <a:t>Исследования должны носить системный характер – только при этом условии возможно формирование нового качества обучения.</a:t>
            </a:r>
          </a:p>
          <a:p>
            <a:r>
              <a:rPr lang="ru-RU" sz="1800" dirty="0" smtClean="0"/>
              <a:t>Внешний помогает школам получить надежный инструментарий, особенно там, где администраторы не являются учителями ИЯ, нет возможности разработать качественный продукт для проведения административного контроля.</a:t>
            </a:r>
          </a:p>
          <a:p>
            <a:r>
              <a:rPr lang="ru-RU" sz="1800" dirty="0" smtClean="0"/>
              <a:t>Проводился в феврале 2017 г.</a:t>
            </a:r>
          </a:p>
          <a:p>
            <a:r>
              <a:rPr lang="ru-RU" sz="1800" dirty="0" smtClean="0"/>
              <a:t>Модель случайной стратифицированной выборки с частичным квотированием по муниципальным районам городским округам. Выборка -7% от общего числа учащихся – 1786 человек из 90 школ, брали по одному классу.</a:t>
            </a:r>
          </a:p>
          <a:p>
            <a:r>
              <a:rPr lang="ru-RU" sz="1800" dirty="0" smtClean="0"/>
              <a:t>Не участвовали школы , принимавшими участие в НИКО в октябре 2016 года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8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-243408"/>
            <a:ext cx="10157354" cy="100811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Основные результаты мониторинга по английскому языку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980728"/>
            <a:ext cx="10157354" cy="5191472"/>
          </a:xfrm>
        </p:spPr>
        <p:txBody>
          <a:bodyPr/>
          <a:lstStyle/>
          <a:p>
            <a:r>
              <a:rPr lang="ru-RU" sz="2000" dirty="0" smtClean="0"/>
              <a:t>Интегративная цель обучения иностранному языку в начальной школе – формирование элементарной коммуникативной компетенции младшего школьника на доступном для него уровне в основных видах речевой деятельности: </a:t>
            </a:r>
            <a:r>
              <a:rPr lang="ru-RU" sz="2000" dirty="0" err="1" smtClean="0"/>
              <a:t>аудировании</a:t>
            </a:r>
            <a:r>
              <a:rPr lang="ru-RU" sz="2000" dirty="0" smtClean="0"/>
              <a:t>, говорении, чтении, письме.</a:t>
            </a:r>
          </a:p>
          <a:p>
            <a:r>
              <a:rPr lang="ru-RU" sz="2000" dirty="0" smtClean="0"/>
              <a:t>Объект мониторинга – коммуникативные умения учащихся 5-х классов в </a:t>
            </a:r>
            <a:r>
              <a:rPr lang="ru-RU" sz="2000" dirty="0" err="1" smtClean="0"/>
              <a:t>аудировании</a:t>
            </a:r>
            <a:r>
              <a:rPr lang="ru-RU" sz="2000" dirty="0" smtClean="0"/>
              <a:t>, чтении, письме, проверка лексико-грамматических навыков.</a:t>
            </a:r>
          </a:p>
          <a:p>
            <a:r>
              <a:rPr lang="ru-RU" sz="2000" dirty="0" smtClean="0"/>
              <a:t>Не включены задания по говорению из-за отсутствия технических возможностей. Однако, его включение необходимо, т.к. владение устной речью важнейший показатель уровня владения 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9818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616496"/>
          </a:xfrm>
        </p:spPr>
        <p:txBody>
          <a:bodyPr>
            <a:normAutofit/>
          </a:bodyPr>
          <a:lstStyle/>
          <a:p>
            <a:r>
              <a:rPr lang="ru-RU" sz="2400" b="1" dirty="0"/>
              <a:t>Основные результаты мониторинга по английскому языку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094822"/>
              </p:ext>
            </p:extLst>
          </p:nvPr>
        </p:nvGraphicFramePr>
        <p:xfrm>
          <a:off x="1773930" y="692696"/>
          <a:ext cx="9649073" cy="5060449"/>
        </p:xfrm>
        <a:graphic>
          <a:graphicData uri="http://schemas.openxmlformats.org/drawingml/2006/table">
            <a:tbl>
              <a:tblPr/>
              <a:tblGrid>
                <a:gridCol w="1960969"/>
                <a:gridCol w="623112"/>
                <a:gridCol w="701002"/>
                <a:gridCol w="879687"/>
                <a:gridCol w="1484473"/>
                <a:gridCol w="751400"/>
                <a:gridCol w="1470728"/>
                <a:gridCol w="879687"/>
                <a:gridCol w="898015"/>
              </a:tblGrid>
              <a:tr h="888262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65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Предмет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Класс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Кол-во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Ср. балл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Тестовый балл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Низкий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Ниже среднего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Средний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Высокий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26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Английский язык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50,0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8262"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21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688504"/>
          </a:xfrm>
        </p:spPr>
        <p:txBody>
          <a:bodyPr>
            <a:normAutofit/>
          </a:bodyPr>
          <a:lstStyle/>
          <a:p>
            <a:r>
              <a:rPr lang="ru-RU" sz="2400" b="1" dirty="0"/>
              <a:t>Основные результаты мониторинга по английскому языку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1884" y="1052736"/>
            <a:ext cx="885698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79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5444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Результаты «</a:t>
            </a:r>
            <a:r>
              <a:rPr lang="ru-RU" sz="2800" b="1" dirty="0" err="1" smtClean="0"/>
              <a:t>Аудирование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1268760"/>
            <a:ext cx="10157354" cy="490344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Проверка умения воспринимать на слух основное содержание простейших звучащих текстов и соотносить с соответствующим изображением (фотографией).</a:t>
            </a:r>
          </a:p>
          <a:p>
            <a:r>
              <a:rPr lang="ru-RU" sz="2000" dirty="0" smtClean="0"/>
              <a:t>Выполнили </a:t>
            </a:r>
            <a:r>
              <a:rPr lang="ru-RU" sz="2000" b="1" dirty="0" smtClean="0"/>
              <a:t>74,8%</a:t>
            </a:r>
          </a:p>
          <a:p>
            <a:r>
              <a:rPr lang="ru-RU" sz="2000" dirty="0" smtClean="0"/>
              <a:t>Звучащие тексты небольшие , основанные на темах «Животные», «Времена года», «Семья», которые изучаются еще во втором классе. Знакомая лексика.</a:t>
            </a:r>
          </a:p>
          <a:p>
            <a:r>
              <a:rPr lang="ru-RU" sz="2000" dirty="0" smtClean="0"/>
              <a:t>Грамматическое оформление соответствует программе начальной школы.</a:t>
            </a:r>
          </a:p>
          <a:p>
            <a:r>
              <a:rPr lang="ru-RU" sz="2000" dirty="0" smtClean="0"/>
              <a:t>Наше ожидание, что все должны были справиться.</a:t>
            </a:r>
          </a:p>
          <a:p>
            <a:r>
              <a:rPr lang="ru-RU" sz="2000" dirty="0" smtClean="0"/>
              <a:t>25% не выполнили: не могли соотнесли знакомое слово с картинкой, не поняли само задание. Недостаточно сформированы умения понимать и принимать коммуникативную задачу.</a:t>
            </a:r>
          </a:p>
          <a:p>
            <a:endParaRPr lang="en-US" sz="2000" dirty="0" smtClean="0"/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65783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4873beb7-5857-4685-be1f-d57550cc96cc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2278</Words>
  <Application>Microsoft Office PowerPoint</Application>
  <PresentationFormat>Произвольный</PresentationFormat>
  <Paragraphs>133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Книги в формате 16 x 9</vt:lpstr>
      <vt:lpstr>Формирование основ иноязычной речевой деятельности учащихся начальной школы как условие дальнейшего освоения предмета «иностранный язык»: результаты регионального мониторинга по английскому языку в 5-х классах</vt:lpstr>
      <vt:lpstr>Особенности обучения ИЯ в начальной школе</vt:lpstr>
      <vt:lpstr>Цели обучения иностранному языку</vt:lpstr>
      <vt:lpstr>Мониторинг по английскому языку как элемент региональной системы оценки качества образования</vt:lpstr>
      <vt:lpstr>Мониторинг предметных результатов по английскому языку</vt:lpstr>
      <vt:lpstr>Основные результаты мониторинга по английскому языку</vt:lpstr>
      <vt:lpstr>Основные результаты мониторинга по английскому языку</vt:lpstr>
      <vt:lpstr>Основные результаты мониторинга по английскому языку</vt:lpstr>
      <vt:lpstr>Результаты «Аудирование»</vt:lpstr>
      <vt:lpstr>Анализ «Чтение»</vt:lpstr>
      <vt:lpstr>Чтение</vt:lpstr>
      <vt:lpstr>Презентация PowerPoint</vt:lpstr>
      <vt:lpstr>Грамматика</vt:lpstr>
      <vt:lpstr>Лексика</vt:lpstr>
      <vt:lpstr>  Задание 6. Английский школьник Джон хочет найти друга по переписке из России. Прочитай письмо и ответь на вопросы Джона. </vt:lpstr>
      <vt:lpstr>Лексико-грамматическое оформление речи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2019-01-25T09:53:53Z</dcterms:created>
  <dcterms:modified xsi:type="dcterms:W3CDTF">2019-02-07T03:14:19Z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